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56"/>
  </p:notesMasterIdLst>
  <p:sldIdLst>
    <p:sldId id="259" r:id="rId2"/>
    <p:sldId id="310" r:id="rId3"/>
    <p:sldId id="261" r:id="rId4"/>
    <p:sldId id="270" r:id="rId5"/>
    <p:sldId id="271" r:id="rId6"/>
    <p:sldId id="272" r:id="rId7"/>
    <p:sldId id="273" r:id="rId8"/>
    <p:sldId id="325" r:id="rId9"/>
    <p:sldId id="326" r:id="rId10"/>
    <p:sldId id="327" r:id="rId11"/>
    <p:sldId id="328" r:id="rId12"/>
    <p:sldId id="329" r:id="rId13"/>
    <p:sldId id="330" r:id="rId14"/>
    <p:sldId id="331" r:id="rId15"/>
    <p:sldId id="332" r:id="rId16"/>
    <p:sldId id="340" r:id="rId17"/>
    <p:sldId id="344" r:id="rId18"/>
    <p:sldId id="345" r:id="rId19"/>
    <p:sldId id="341" r:id="rId20"/>
    <p:sldId id="342" r:id="rId21"/>
    <p:sldId id="346" r:id="rId22"/>
    <p:sldId id="333" r:id="rId23"/>
    <p:sldId id="274" r:id="rId24"/>
    <p:sldId id="275" r:id="rId25"/>
    <p:sldId id="276" r:id="rId26"/>
    <p:sldId id="278" r:id="rId27"/>
    <p:sldId id="279" r:id="rId28"/>
    <p:sldId id="334" r:id="rId29"/>
    <p:sldId id="335" r:id="rId30"/>
    <p:sldId id="336" r:id="rId31"/>
    <p:sldId id="322" r:id="rId32"/>
    <p:sldId id="287" r:id="rId33"/>
    <p:sldId id="354" r:id="rId34"/>
    <p:sldId id="353" r:id="rId35"/>
    <p:sldId id="352" r:id="rId36"/>
    <p:sldId id="351" r:id="rId37"/>
    <p:sldId id="357" r:id="rId38"/>
    <p:sldId id="288" r:id="rId39"/>
    <p:sldId id="350" r:id="rId40"/>
    <p:sldId id="338" r:id="rId41"/>
    <p:sldId id="337" r:id="rId42"/>
    <p:sldId id="316" r:id="rId43"/>
    <p:sldId id="320" r:id="rId44"/>
    <p:sldId id="321" r:id="rId45"/>
    <p:sldId id="293" r:id="rId46"/>
    <p:sldId id="295" r:id="rId47"/>
    <p:sldId id="296" r:id="rId48"/>
    <p:sldId id="313" r:id="rId49"/>
    <p:sldId id="359" r:id="rId50"/>
    <p:sldId id="347" r:id="rId51"/>
    <p:sldId id="348" r:id="rId52"/>
    <p:sldId id="349" r:id="rId53"/>
    <p:sldId id="358" r:id="rId54"/>
    <p:sldId id="324" r:id="rId5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E73172"/>
    <a:srgbClr val="BE127C"/>
    <a:srgbClr val="595D0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318" autoAdjust="0"/>
    <p:restoredTop sz="94628" autoAdjust="0"/>
  </p:normalViewPr>
  <p:slideViewPr>
    <p:cSldViewPr>
      <p:cViewPr varScale="1">
        <p:scale>
          <a:sx n="69" d="100"/>
          <a:sy n="69" d="100"/>
        </p:scale>
        <p:origin x="-1428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842F6D-1002-4F20-B5AB-4B4A76755A5B}" type="datetimeFigureOut">
              <a:rPr lang="ru-RU" smtClean="0"/>
              <a:pPr/>
              <a:t>06.05.2020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38B11A-5885-4973-A3BE-8363BA1563D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9134344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38B11A-5885-4973-A3BE-8363BA1563D6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8B30F-8F4B-4DFD-B12B-7F771E4AB391}" type="datetimeFigureOut">
              <a:rPr lang="ru-RU" smtClean="0"/>
              <a:pPr/>
              <a:t>06.05.2020</a:t>
            </a:fld>
            <a:endParaRPr lang="ru-RU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6AA40-8F87-4634-8299-D75268D832E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8B30F-8F4B-4DFD-B12B-7F771E4AB391}" type="datetimeFigureOut">
              <a:rPr lang="ru-RU" smtClean="0"/>
              <a:pPr/>
              <a:t>06.05.2020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6AA40-8F87-4634-8299-D75268D832E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8B30F-8F4B-4DFD-B12B-7F771E4AB391}" type="datetimeFigureOut">
              <a:rPr lang="ru-RU" smtClean="0"/>
              <a:pPr/>
              <a:t>06.05.2020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6AA40-8F87-4634-8299-D75268D832E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8B30F-8F4B-4DFD-B12B-7F771E4AB391}" type="datetimeFigureOut">
              <a:rPr lang="ru-RU" smtClean="0"/>
              <a:pPr/>
              <a:t>06.05.2020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6AA40-8F87-4634-8299-D75268D832E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8B30F-8F4B-4DFD-B12B-7F771E4AB391}" type="datetimeFigureOut">
              <a:rPr lang="ru-RU" smtClean="0"/>
              <a:pPr/>
              <a:t>06.05.2020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6AA40-8F87-4634-8299-D75268D832E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8B30F-8F4B-4DFD-B12B-7F771E4AB391}" type="datetimeFigureOut">
              <a:rPr lang="ru-RU" smtClean="0"/>
              <a:pPr/>
              <a:t>06.05.2020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6AA40-8F87-4634-8299-D75268D832E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8B30F-8F4B-4DFD-B12B-7F771E4AB391}" type="datetimeFigureOut">
              <a:rPr lang="ru-RU" smtClean="0"/>
              <a:pPr/>
              <a:t>06.05.2020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6AA40-8F87-4634-8299-D75268D832E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8B30F-8F4B-4DFD-B12B-7F771E4AB391}" type="datetimeFigureOut">
              <a:rPr lang="ru-RU" smtClean="0"/>
              <a:pPr/>
              <a:t>06.05.2020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6AA40-8F87-4634-8299-D75268D832E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8B30F-8F4B-4DFD-B12B-7F771E4AB391}" type="datetimeFigureOut">
              <a:rPr lang="ru-RU" smtClean="0"/>
              <a:pPr/>
              <a:t>06.05.2020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6AA40-8F87-4634-8299-D75268D832E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8B30F-8F4B-4DFD-B12B-7F771E4AB391}" type="datetimeFigureOut">
              <a:rPr lang="ru-RU" smtClean="0"/>
              <a:pPr/>
              <a:t>06.05.2020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6AA40-8F87-4634-8299-D75268D832E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8B30F-8F4B-4DFD-B12B-7F771E4AB391}" type="datetimeFigureOut">
              <a:rPr lang="ru-RU" smtClean="0"/>
              <a:pPr/>
              <a:t>06.05.2020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CDD6AA40-8F87-4634-8299-D75268D832EC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268B30F-8F4B-4DFD-B12B-7F771E4AB391}" type="datetimeFigureOut">
              <a:rPr lang="ru-RU" smtClean="0"/>
              <a:pPr/>
              <a:t>06.05.2020</a:t>
            </a:fld>
            <a:endParaRPr lang="ru-RU" dirty="0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DD6AA40-8F87-4634-8299-D75268D832EC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8820472" cy="6381328"/>
          </a:xfrm>
        </p:spPr>
        <p:txBody>
          <a:bodyPr>
            <a:normAutofit/>
          </a:bodyPr>
          <a:lstStyle/>
          <a:p>
            <a:pPr algn="ctr"/>
            <a:r>
              <a:rPr lang="ru-RU" sz="3100" dirty="0" smtClean="0">
                <a:solidFill>
                  <a:srgbClr val="0000CC"/>
                </a:solidFill>
                <a:latin typeface="Segoe Print" pitchFamily="2" charset="0"/>
              </a:rPr>
              <a:t>Муниципальное автономное</a:t>
            </a:r>
            <a:br>
              <a:rPr lang="ru-RU" sz="3100" dirty="0" smtClean="0">
                <a:solidFill>
                  <a:srgbClr val="0000CC"/>
                </a:solidFill>
                <a:latin typeface="Segoe Print" pitchFamily="2" charset="0"/>
              </a:rPr>
            </a:br>
            <a:r>
              <a:rPr lang="ru-RU" sz="3100" dirty="0" smtClean="0">
                <a:solidFill>
                  <a:srgbClr val="0000CC"/>
                </a:solidFill>
                <a:latin typeface="Segoe Print" pitchFamily="2" charset="0"/>
              </a:rPr>
              <a:t>дошкольное образовательное</a:t>
            </a:r>
            <a:br>
              <a:rPr lang="ru-RU" sz="3100" dirty="0" smtClean="0">
                <a:solidFill>
                  <a:srgbClr val="0000CC"/>
                </a:solidFill>
                <a:latin typeface="Segoe Print" pitchFamily="2" charset="0"/>
              </a:rPr>
            </a:br>
            <a:r>
              <a:rPr lang="ru-RU" sz="3100" dirty="0" smtClean="0">
                <a:solidFill>
                  <a:srgbClr val="0000CC"/>
                </a:solidFill>
                <a:latin typeface="Segoe Print" pitchFamily="2" charset="0"/>
              </a:rPr>
              <a:t>учреждение города Новосибирска</a:t>
            </a:r>
            <a:br>
              <a:rPr lang="ru-RU" sz="3100" dirty="0" smtClean="0">
                <a:solidFill>
                  <a:srgbClr val="0000CC"/>
                </a:solidFill>
                <a:latin typeface="Segoe Print" pitchFamily="2" charset="0"/>
              </a:rPr>
            </a:br>
            <a:r>
              <a:rPr lang="ru-RU" sz="3100" dirty="0" smtClean="0">
                <a:solidFill>
                  <a:srgbClr val="0000CC"/>
                </a:solidFill>
                <a:latin typeface="Segoe Print" pitchFamily="2" charset="0"/>
              </a:rPr>
              <a:t>« Детский  сад №373</a:t>
            </a:r>
            <a:br>
              <a:rPr lang="ru-RU" sz="3100" dirty="0" smtClean="0">
                <a:solidFill>
                  <a:srgbClr val="0000CC"/>
                </a:solidFill>
                <a:latin typeface="Segoe Print" pitchFamily="2" charset="0"/>
              </a:rPr>
            </a:br>
            <a:r>
              <a:rPr lang="ru-RU" sz="3100" dirty="0" smtClean="0">
                <a:solidFill>
                  <a:srgbClr val="0000CC"/>
                </a:solidFill>
                <a:latin typeface="Segoe Print" pitchFamily="2" charset="0"/>
              </a:rPr>
              <a:t>комбинированного вида</a:t>
            </a:r>
            <a:br>
              <a:rPr lang="ru-RU" sz="3100" dirty="0" smtClean="0">
                <a:solidFill>
                  <a:srgbClr val="0000CC"/>
                </a:solidFill>
                <a:latin typeface="Segoe Print" pitchFamily="2" charset="0"/>
              </a:rPr>
            </a:br>
            <a:r>
              <a:rPr lang="ru-RU" sz="3100" dirty="0" smtClean="0">
                <a:solidFill>
                  <a:srgbClr val="0000CC"/>
                </a:solidFill>
                <a:latin typeface="Segoe Print" pitchFamily="2" charset="0"/>
              </a:rPr>
              <a:t>«Скворушка»</a:t>
            </a:r>
            <a:r>
              <a:rPr lang="ru-RU" sz="3100" dirty="0" smtClean="0">
                <a:solidFill>
                  <a:srgbClr val="E73172"/>
                </a:solidFill>
                <a:latin typeface="Segoe Print" pitchFamily="2" charset="0"/>
              </a:rPr>
              <a:t/>
            </a:r>
            <a:br>
              <a:rPr lang="ru-RU" sz="3100" dirty="0" smtClean="0">
                <a:solidFill>
                  <a:srgbClr val="E73172"/>
                </a:solidFill>
                <a:latin typeface="Segoe Print" pitchFamily="2" charset="0"/>
              </a:rPr>
            </a:br>
            <a:r>
              <a:rPr lang="ru-RU" sz="3100" dirty="0" smtClean="0">
                <a:solidFill>
                  <a:srgbClr val="BE127C"/>
                </a:solidFill>
                <a:latin typeface="Segoe Print" pitchFamily="2" charset="0"/>
              </a:rPr>
              <a:t>Дьячкова Ольга Борисовна</a:t>
            </a:r>
            <a:br>
              <a:rPr lang="ru-RU" sz="3100" dirty="0" smtClean="0">
                <a:solidFill>
                  <a:srgbClr val="BE127C"/>
                </a:solidFill>
                <a:latin typeface="Segoe Print" pitchFamily="2" charset="0"/>
              </a:rPr>
            </a:br>
            <a:r>
              <a:rPr lang="ru-RU" sz="3100" dirty="0" smtClean="0">
                <a:solidFill>
                  <a:srgbClr val="BE127C"/>
                </a:solidFill>
                <a:latin typeface="Segoe Print" pitchFamily="2" charset="0"/>
              </a:rPr>
              <a:t/>
            </a:r>
            <a:br>
              <a:rPr lang="ru-RU" sz="3100" dirty="0" smtClean="0">
                <a:solidFill>
                  <a:srgbClr val="BE127C"/>
                </a:solidFill>
                <a:latin typeface="Segoe Print" pitchFamily="2" charset="0"/>
              </a:rPr>
            </a:br>
            <a:r>
              <a:rPr lang="ru-RU" dirty="0" smtClean="0">
                <a:solidFill>
                  <a:srgbClr val="92D050"/>
                </a:solidFill>
              </a:rPr>
              <a:t/>
            </a:r>
            <a:br>
              <a:rPr lang="ru-RU" dirty="0" smtClean="0">
                <a:solidFill>
                  <a:srgbClr val="92D050"/>
                </a:solidFill>
              </a:rPr>
            </a:br>
            <a:endParaRPr lang="ru-RU" dirty="0">
              <a:solidFill>
                <a:srgbClr val="92D050"/>
              </a:solidFill>
            </a:endParaRP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18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10" y="1000108"/>
            <a:ext cx="7643834" cy="5590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928794" y="214290"/>
            <a:ext cx="59293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ПОДЕЛКИ ИЗ ПРИРОДНОГО МАТЕРИАЛА 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F267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404664"/>
            <a:ext cx="8441186" cy="58326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Рисунок 2" descr="IMG_18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split dir="in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5760640"/>
          </a:xfrm>
        </p:spPr>
        <p:txBody>
          <a:bodyPr>
            <a:prstTxWarp prst="textWave1">
              <a:avLst/>
            </a:prstTxWarp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extrusionH="57150" prstMaterial="softEdge">
              <a:bevelT w="38100" h="38100" prst="angle"/>
            </a:sp3d>
          </a:bodyPr>
          <a:lstStyle/>
          <a:p>
            <a:r>
              <a:rPr lang="ru-RU" dirty="0" smtClean="0">
                <a:solidFill>
                  <a:srgbClr val="E73172"/>
                </a:solidFill>
              </a:rPr>
              <a:t>Герб города Новосибирска</a:t>
            </a:r>
            <a:br>
              <a:rPr lang="ru-RU" dirty="0" smtClean="0">
                <a:solidFill>
                  <a:srgbClr val="E73172"/>
                </a:solidFill>
              </a:rPr>
            </a:br>
            <a:r>
              <a:rPr lang="ru-RU" dirty="0" smtClean="0">
                <a:solidFill>
                  <a:srgbClr val="E73172"/>
                </a:solidFill>
              </a:rPr>
              <a:t>(придумывание и изготовление совместно с родителями)</a:t>
            </a:r>
            <a:endParaRPr lang="ru-RU" dirty="0">
              <a:solidFill>
                <a:srgbClr val="E73172"/>
              </a:solidFill>
            </a:endParaRPr>
          </a:p>
        </p:txBody>
      </p:sp>
      <p:pic>
        <p:nvPicPr>
          <p:cNvPr id="3" name="Рисунок 2" descr="IMG_18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F26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476672"/>
            <a:ext cx="8572444" cy="58326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Рисунок 2" descr="IMG_18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F266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4478" y="476672"/>
            <a:ext cx="8541489" cy="57606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Рисунок 2" descr="IMG_186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19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DCIM\117___01\IMG_38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DCIM\117___01\IMG_38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DCIM\117___01\IMG_38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DCIM\117___01\IMG_38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 noChangeArrowheads="1"/>
          </p:cNvSpPr>
          <p:nvPr/>
        </p:nvSpPr>
        <p:spPr bwMode="auto">
          <a:xfrm>
            <a:off x="0" y="0"/>
            <a:ext cx="8865247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17365D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Проект по театральной деятельности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rgbClr val="17365D"/>
              </a:solidFill>
              <a:effectLst/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17365D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                       « Театр в</a:t>
            </a:r>
            <a:r>
              <a:rPr kumimoji="0" lang="ru-RU" sz="3600" b="1" i="0" u="none" strike="noStrike" cap="none" normalizeH="0" dirty="0" smtClean="0">
                <a:ln>
                  <a:noFill/>
                </a:ln>
                <a:solidFill>
                  <a:srgbClr val="17365D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чемодане»</a:t>
            </a:r>
            <a: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800" dirty="0" smtClean="0">
                <a:latin typeface="Arial" pitchFamily="34" charset="0"/>
                <a:cs typeface="Arial" pitchFamily="34" charset="0"/>
              </a:rPr>
              <a:t>                                                                                                                                                                                    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0" y="0"/>
            <a:ext cx="287258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1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Т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300" b="1" i="1" dirty="0" smtClean="0">
              <a:solidFill>
                <a:srgbClr val="7030A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300" b="1" i="1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300" b="1" i="1" dirty="0" smtClean="0">
              <a:solidFill>
                <a:srgbClr val="7030A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300" b="1" i="1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300" b="1" i="1" dirty="0" smtClean="0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8959281" y="0"/>
            <a:ext cx="184731" cy="2769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300" b="1" i="1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300" b="1" i="1" dirty="0" smtClean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300" b="1" i="1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300" b="1" i="1" dirty="0" smtClean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300" b="1" i="1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300" b="1" i="1" dirty="0" smtClean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300" b="1" i="1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300" b="1" i="1" dirty="0" smtClean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300" b="1" i="1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300" b="1" i="1" dirty="0" smtClean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300" b="1" i="1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300" b="1" i="1" dirty="0" smtClean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8959277" y="0"/>
            <a:ext cx="184731" cy="1646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300" b="1" i="1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300" b="1" i="1" dirty="0" smtClean="0">
              <a:solidFill>
                <a:srgbClr val="7030A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300" b="1" i="1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300" b="1" i="1" dirty="0" smtClean="0">
              <a:solidFill>
                <a:srgbClr val="7030A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300" b="1" i="1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b="1" i="1" dirty="0" smtClean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786314" y="3357562"/>
            <a:ext cx="43576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u="sng" dirty="0" smtClean="0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Тип проекта:</a:t>
            </a:r>
            <a:r>
              <a:rPr lang="ru-RU" sz="1600" dirty="0" smtClean="0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Творческий, игровой.</a:t>
            </a:r>
            <a:endParaRPr lang="ru-RU" sz="1600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По составу участников: </a:t>
            </a:r>
            <a:r>
              <a:rPr lang="ru-RU" dirty="0" smtClean="0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групповой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643306" y="4398496"/>
            <a:ext cx="5500694" cy="1646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u="sng" dirty="0" smtClean="0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Продолжительность проекта:</a:t>
            </a:r>
            <a:endParaRPr lang="ru-RU" sz="1600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Среднесрочный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srgbClr val="7030A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srgbClr val="7030A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srgbClr val="7030A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100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286000" y="2751892"/>
            <a:ext cx="45720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lang="ru-RU" sz="11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sz="11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lang="ru-RU" sz="11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endParaRPr lang="ru-RU" sz="2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571868" y="5143512"/>
            <a:ext cx="52149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u="sng" dirty="0" smtClean="0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Участники проекта:</a:t>
            </a:r>
            <a:endParaRPr lang="ru-RU" sz="1600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Дети подготовительной группы 6-7 лет  «Василек», воспитатели группы,  логопед, родители воспитанников.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Рисунок 15" descr="https://www.culture.ru/storage/images/8f8537a2f63dd4ab736d550bb949c0b6/16a70017101db80e36e42d83ba282e4b.JPG/c_fill,g_center,w_375,h_272/uchyonov-nikita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2000240"/>
            <a:ext cx="2786082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5429256" y="1285860"/>
            <a:ext cx="35004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7030A0"/>
                </a:solidFill>
              </a:rPr>
              <a:t>«Недаром дети любят сказку</a:t>
            </a:r>
          </a:p>
          <a:p>
            <a:r>
              <a:rPr lang="ru-RU" dirty="0" smtClean="0">
                <a:solidFill>
                  <a:srgbClr val="7030A0"/>
                </a:solidFill>
              </a:rPr>
              <a:t>Ведь  сказка тем и хороша,</a:t>
            </a:r>
          </a:p>
          <a:p>
            <a:r>
              <a:rPr lang="ru-RU" dirty="0" smtClean="0">
                <a:solidFill>
                  <a:srgbClr val="7030A0"/>
                </a:solidFill>
              </a:rPr>
              <a:t>Что в ней счастливую развязку</a:t>
            </a:r>
          </a:p>
          <a:p>
            <a:r>
              <a:rPr lang="ru-RU" dirty="0" smtClean="0">
                <a:solidFill>
                  <a:srgbClr val="7030A0"/>
                </a:solidFill>
              </a:rPr>
              <a:t>Уже предчувствует душа…»</a:t>
            </a:r>
            <a:endParaRPr lang="ru-RU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DCIM\117___01\IMG_38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DCIM\117___01\IMG_38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0" y="0"/>
            <a:ext cx="7742119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sng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u="sng" dirty="0" smtClean="0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      </a:t>
            </a:r>
            <a:r>
              <a:rPr kumimoji="0" lang="ru-RU" sz="2000" b="1" i="0" u="sng" strike="noStrike" cap="none" normalizeH="0" baseline="0" dirty="0" err="1" smtClean="0">
                <a:ln>
                  <a:noFill/>
                </a:ln>
                <a:solidFill>
                  <a:srgbClr val="0000CC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Фотоотчёт</a:t>
            </a:r>
            <a:r>
              <a:rPr kumimoji="0" lang="ru-RU" sz="2000" b="1" i="0" u="sng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проекта «Театр</a:t>
            </a:r>
            <a:r>
              <a:rPr kumimoji="0" lang="ru-RU" sz="2000" b="1" i="0" u="sng" strike="noStrike" cap="none" normalizeH="0" dirty="0" smtClean="0">
                <a:ln>
                  <a:noFill/>
                </a:ln>
                <a:solidFill>
                  <a:srgbClr val="0000CC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в чемодане </a:t>
            </a:r>
            <a:r>
              <a:rPr kumimoji="0" lang="ru-RU" sz="2000" b="1" i="0" u="sng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».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sng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Виды театров.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857232"/>
            <a:ext cx="94297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</a:rPr>
              <a:t>«</a:t>
            </a:r>
            <a:r>
              <a:rPr lang="ru-RU" sz="2800" b="1" dirty="0" err="1" smtClean="0">
                <a:solidFill>
                  <a:srgbClr val="7030A0"/>
                </a:solidFill>
              </a:rPr>
              <a:t>Стаканчиковый</a:t>
            </a:r>
            <a:r>
              <a:rPr lang="ru-RU" sz="2800" b="1" dirty="0" smtClean="0">
                <a:solidFill>
                  <a:srgbClr val="7030A0"/>
                </a:solidFill>
              </a:rPr>
              <a:t> театр» </a:t>
            </a:r>
            <a:r>
              <a:rPr lang="ru-RU" sz="2000" b="1" dirty="0" smtClean="0">
                <a:solidFill>
                  <a:srgbClr val="7030A0"/>
                </a:solidFill>
              </a:rPr>
              <a:t>( Сказка «Как олененку маму искали»)</a:t>
            </a:r>
            <a:endParaRPr lang="ru-RU" sz="2000" dirty="0">
              <a:solidFill>
                <a:srgbClr val="7030A0"/>
              </a:solidFill>
            </a:endParaRPr>
          </a:p>
        </p:txBody>
      </p:sp>
      <p:pic>
        <p:nvPicPr>
          <p:cNvPr id="2050" name="Picture 2" descr="F:\DCIM\117___01\IMG_38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57298"/>
            <a:ext cx="9144000" cy="550070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0" y="0"/>
            <a:ext cx="604120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«Кукольный театр»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 descr="hello_html_6e47fef2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71480"/>
            <a:ext cx="9144000" cy="6286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0" y="0"/>
            <a:ext cx="184731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sng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0" y="0"/>
            <a:ext cx="935275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«Плоскостной театр »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(из</a:t>
            </a:r>
            <a:r>
              <a:rPr kumimoji="0" lang="ru-RU" sz="2400" b="1" i="0" u="none" strike="noStrike" cap="none" normalizeH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пластилина) «Три поросенка»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4" name="Picture 2" descr="F:\DCIM\117___01\IMG_38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28604"/>
            <a:ext cx="9144000" cy="642939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0" y="0"/>
            <a:ext cx="883267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«Пальчиковый театр» (Курочка  Ряба)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F:\DCIM\117___01\IMG_38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42918"/>
            <a:ext cx="9144000" cy="621508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0" y="0"/>
            <a:ext cx="821038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«Театр кукол» (Мультипликация)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F:\DCIM\117___01\IMG_38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480"/>
            <a:ext cx="9144000" cy="628652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0" y="0"/>
            <a:ext cx="798333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« Театр ложек» (Зимовье зверей)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F:\DCIM\117___01\IMG_37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00042"/>
            <a:ext cx="9144000" cy="635795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l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DCIM\117___01\IMG_38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00042"/>
            <a:ext cx="9144000" cy="650083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214546" y="0"/>
            <a:ext cx="52864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« Театр ложек» (Моя семья) </a:t>
            </a:r>
            <a:endParaRPr lang="ru-RU" sz="28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DCIM\117___01\IMG_38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28604"/>
            <a:ext cx="9144000" cy="642939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643042" y="0"/>
            <a:ext cx="57864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« Театр ложек» (Теремок)   </a:t>
            </a:r>
            <a:endParaRPr lang="ru-RU" sz="28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2" name="Rectangle 16"/>
          <p:cNvSpPr>
            <a:spLocks noChangeArrowheads="1"/>
          </p:cNvSpPr>
          <p:nvPr/>
        </p:nvSpPr>
        <p:spPr bwMode="auto">
          <a:xfrm>
            <a:off x="0" y="914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233" name="Rectangle 17"/>
          <p:cNvSpPr>
            <a:spLocks noChangeArrowheads="1"/>
          </p:cNvSpPr>
          <p:nvPr/>
        </p:nvSpPr>
        <p:spPr bwMode="auto">
          <a:xfrm>
            <a:off x="0" y="914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Segoe Print" pitchFamily="2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235" name="Rectangle 19"/>
          <p:cNvSpPr>
            <a:spLocks noChangeArrowheads="1"/>
          </p:cNvSpPr>
          <p:nvPr/>
        </p:nvSpPr>
        <p:spPr bwMode="auto">
          <a:xfrm>
            <a:off x="683568" y="5013176"/>
            <a:ext cx="274434" cy="815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egoe Print" pitchFamily="2" charset="0"/>
                <a:ea typeface="Calibri" pitchFamily="34" charset="0"/>
                <a:cs typeface="Times New Roman" pitchFamily="18" charset="0"/>
              </a:rPr>
              <a:t>-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0" y="0"/>
            <a:ext cx="9105634" cy="6694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300" b="1" i="0" u="sng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sng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Актуальность проблемы.</a:t>
            </a: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     1. Недостаточное  внимание  родителей и детей к театру.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     2. Несформированные умения детей в «актёрском мастерстве».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     3. Поверхностные знания  детей о разных видах театра в детском саду.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sng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Цель проекта.</a:t>
            </a:r>
            <a:endParaRPr kumimoji="0" lang="ru-RU" sz="16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оздание оптимальных условий для развития  эмоционально-  волевой, познавательной,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двигательной сферы, речи,  развитие позитивных качеств  личности каждого ребенка.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  <a:r>
              <a:rPr lang="ru-RU" sz="1600" dirty="0" smtClean="0"/>
              <a:t> </a:t>
            </a:r>
            <a:r>
              <a:rPr lang="ru-RU" dirty="0" smtClean="0"/>
              <a:t>Знакомство детей с новыми видами кукольного театра .</a:t>
            </a: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sng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Задачи проекта.</a:t>
            </a:r>
            <a:endParaRPr kumimoji="0" lang="ru-RU" sz="16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     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.Пробудить  интерес  детей к театру.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     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.Привить детям первичные навыки в области театрального искусств (использование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мимики, жестов, голоса,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кукловождения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     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.Развивать память, выразительную грамотную речь, словарный запас, формировать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правильное звукопроизношение.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     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4. 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Воспитывать уверенность в себе, положительную самооценку, умение преодолевать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комплексы.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     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5. 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Заинтересовать родителей в  изготовлении  разных видов театра и дать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сведения  о способах  обыгрывания дома с детьми.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sng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Срок реализации проекта:</a:t>
            </a:r>
            <a:endParaRPr kumimoji="0" lang="ru-RU" sz="16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ноябрь2019 – апрель</a:t>
            </a:r>
            <a:r>
              <a:rPr lang="ru-RU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2020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Продукт совместной деятельности: 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кукольные представления, игры, этюды, игры-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мпровизации</a:t>
            </a:r>
            <a:r>
              <a:rPr lang="ru-RU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DCIM\117___01\IMG_38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0" y="0"/>
            <a:ext cx="84560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Театр «киндер сюрприз» (Моя семья)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F:\DCIM\117___01\IMG_38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480"/>
            <a:ext cx="9144000" cy="62865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0" y="0"/>
            <a:ext cx="871540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Театр «Тарелок» (Три медведя)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 descr="F:\DCIM\117___01\IMG_38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480"/>
            <a:ext cx="9144000" cy="628652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DCIM\117___01\IMG_38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DCIM\117___01\IMG_38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DCIM\117___01\IMG_38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DCIM\117___01\IMG_38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DCIM\117___01\IMG_38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DCIM\117___01\IMG_38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0" y="0"/>
            <a:ext cx="8430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«Платковый театр» (Кот,</a:t>
            </a:r>
            <a:r>
              <a:rPr kumimoji="0" lang="ru-RU" sz="2800" b="1" i="0" u="none" strike="noStrike" cap="none" normalizeH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петух и лиса»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F:\DCIM\117___01\IMG_38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00042"/>
            <a:ext cx="9144000" cy="635795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0" y="-1646602"/>
            <a:ext cx="9144000" cy="2339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2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Segoe Print" pitchFamily="2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200" b="1" dirty="0" smtClean="0">
              <a:solidFill>
                <a:srgbClr val="7030A0"/>
              </a:solidFill>
              <a:latin typeface="Segoe Print" pitchFamily="2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2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Segoe Print" pitchFamily="2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200" b="1" dirty="0" smtClean="0">
              <a:solidFill>
                <a:srgbClr val="7030A0"/>
              </a:solidFill>
              <a:latin typeface="Segoe Print" pitchFamily="2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2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Segoe Print" pitchFamily="2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4282" y="5929330"/>
            <a:ext cx="342899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900" dirty="0" smtClean="0">
                <a:latin typeface="Segoe Print" pitchFamily="2" charset="0"/>
                <a:ea typeface="Calibri" pitchFamily="34" charset="0"/>
                <a:cs typeface="Times New Roman" pitchFamily="18" charset="0"/>
              </a:rPr>
              <a:t>-</a:t>
            </a:r>
          </a:p>
        </p:txBody>
      </p:sp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0" y="0"/>
            <a:ext cx="9267537" cy="7632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b="1" i="0" u="sng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Основные этапы проекта:</a:t>
            </a: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Исследовательский этап :</a:t>
            </a:r>
            <a:endParaRPr kumimoji="0" lang="ru-RU" sz="16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мониторинг творческих способностей детей их умений и навыков;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  обобщение и анализ полученных данных.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Организационный этап:</a:t>
            </a:r>
            <a:endParaRPr kumimoji="0" lang="ru-RU" sz="16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Разработка проекта: определение целей и задач проекта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-Утверждение проекта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организация работы по театральной деятельности детей в режимных моментах дня</a:t>
            </a:r>
          </a:p>
          <a:p>
            <a:r>
              <a:rPr lang="ru-RU" sz="1600" b="1" dirty="0" smtClean="0"/>
              <a:t>Практический этап:</a:t>
            </a:r>
            <a:endParaRPr lang="ru-RU" sz="1600" dirty="0" smtClean="0"/>
          </a:p>
          <a:p>
            <a:pPr lvl="0"/>
            <a:r>
              <a:rPr lang="ru-RU" sz="1600" dirty="0" smtClean="0"/>
              <a:t>Создание предметно-развивающей среды.</a:t>
            </a:r>
          </a:p>
          <a:p>
            <a:pPr lvl="0"/>
            <a:r>
              <a:rPr lang="ru-RU" sz="1600" dirty="0" smtClean="0"/>
              <a:t>Консультация для родителей: </a:t>
            </a:r>
            <a:r>
              <a:rPr lang="ru-RU" sz="1600" b="1" u="sng" dirty="0" smtClean="0"/>
              <a:t>«</a:t>
            </a:r>
            <a:r>
              <a:rPr lang="ru-RU" sz="1600" u="sng" dirty="0" smtClean="0"/>
              <a:t>ТЕАТР  ДОМА</a:t>
            </a:r>
            <a:r>
              <a:rPr lang="ru-RU" sz="1600" b="1" u="sng" dirty="0" smtClean="0"/>
              <a:t>»</a:t>
            </a:r>
            <a:endParaRPr lang="ru-RU" sz="1600" dirty="0" smtClean="0"/>
          </a:p>
          <a:p>
            <a:pPr lvl="0"/>
            <a:r>
              <a:rPr lang="ru-RU" sz="1600" dirty="0" smtClean="0"/>
              <a:t>Создание моделей театров в группе совместно с родителями</a:t>
            </a:r>
          </a:p>
          <a:p>
            <a:pPr lvl="0"/>
            <a:r>
              <a:rPr lang="ru-RU" sz="1600" dirty="0" smtClean="0"/>
              <a:t>Составление списка необходимых материалов для реализации проекта</a:t>
            </a:r>
          </a:p>
          <a:p>
            <a:pPr lvl="0"/>
            <a:r>
              <a:rPr lang="ru-RU" sz="1600" dirty="0" smtClean="0"/>
              <a:t>Создание функциональных зон для театрализованной деятельности, обогащение уже </a:t>
            </a:r>
          </a:p>
          <a:p>
            <a:pPr lvl="0"/>
            <a:r>
              <a:rPr lang="ru-RU" sz="1600" dirty="0" smtClean="0"/>
              <a:t>имеющихся зон</a:t>
            </a:r>
          </a:p>
          <a:p>
            <a:pPr lvl="0"/>
            <a:r>
              <a:rPr lang="ru-RU" sz="1600" dirty="0" smtClean="0"/>
              <a:t>Сотрудничество с родителями: консультация, изготовление атрибутов в театральный уголок:</a:t>
            </a:r>
          </a:p>
          <a:p>
            <a:pPr lvl="0"/>
            <a:r>
              <a:rPr lang="ru-RU" sz="1600" dirty="0" smtClean="0"/>
              <a:t> изготовление театра из бросового материала (пластиковые и пластмассовые бутылочки, киндер </a:t>
            </a:r>
          </a:p>
          <a:p>
            <a:pPr lvl="0"/>
            <a:r>
              <a:rPr lang="ru-RU" sz="1600" dirty="0" smtClean="0"/>
              <a:t>– театр, плоскостной бумажный театр, </a:t>
            </a:r>
            <a:r>
              <a:rPr lang="ru-RU" sz="1600" dirty="0" err="1" smtClean="0"/>
              <a:t>стаканчиковый</a:t>
            </a:r>
            <a:r>
              <a:rPr lang="ru-RU" sz="1600" dirty="0" smtClean="0"/>
              <a:t> и пальчиковый вязанный театры, </a:t>
            </a:r>
          </a:p>
          <a:p>
            <a:pPr lvl="0"/>
            <a:r>
              <a:rPr lang="ru-RU" sz="1600" dirty="0" smtClean="0"/>
              <a:t>баночный театр, </a:t>
            </a:r>
            <a:r>
              <a:rPr lang="ru-RU" sz="1600" dirty="0" err="1" smtClean="0"/>
              <a:t>ложковый</a:t>
            </a:r>
            <a:r>
              <a:rPr lang="ru-RU" sz="1600" dirty="0" smtClean="0"/>
              <a:t> театр.</a:t>
            </a:r>
          </a:p>
          <a:p>
            <a:pPr lvl="0"/>
            <a:r>
              <a:rPr lang="ru-RU" sz="1600" dirty="0" smtClean="0"/>
              <a:t>Развитие игровых навыков посредством театрализованной деятельности:</a:t>
            </a:r>
          </a:p>
          <a:p>
            <a:r>
              <a:rPr lang="ru-RU" sz="1600" dirty="0" smtClean="0"/>
              <a:t>Сюжетно-ролевая игра;</a:t>
            </a:r>
          </a:p>
          <a:p>
            <a:r>
              <a:rPr lang="ru-RU" sz="1600" dirty="0" smtClean="0"/>
              <a:t>- Игра-драматизация;</a:t>
            </a:r>
          </a:p>
          <a:p>
            <a:r>
              <a:rPr lang="ru-RU" sz="1600" dirty="0" smtClean="0"/>
              <a:t>- Дидактические игры;</a:t>
            </a:r>
          </a:p>
          <a:p>
            <a:r>
              <a:rPr lang="ru-RU" sz="1600" dirty="0" smtClean="0"/>
              <a:t>- Подвижные игры. - НОД.</a:t>
            </a:r>
          </a:p>
          <a:p>
            <a:r>
              <a:rPr lang="ru-RU" sz="1600" dirty="0" smtClean="0"/>
              <a:t>- Организация театрализованных спектаклей для младших групп и родителей.</a:t>
            </a:r>
          </a:p>
          <a:p>
            <a:r>
              <a:rPr lang="ru-RU" sz="1600" b="1" dirty="0" smtClean="0"/>
              <a:t>Обобщающий этап :</a:t>
            </a:r>
            <a:endParaRPr lang="ru-RU" sz="1600" dirty="0" smtClean="0"/>
          </a:p>
          <a:p>
            <a:r>
              <a:rPr lang="ru-RU" sz="1600" dirty="0" smtClean="0"/>
              <a:t> - представление опыта работы по театрализованной деятельности детей дошкольников через </a:t>
            </a:r>
          </a:p>
          <a:p>
            <a:r>
              <a:rPr lang="ru-RU" sz="1600" dirty="0" smtClean="0"/>
              <a:t>презентацию проекта</a:t>
            </a:r>
          </a:p>
          <a:p>
            <a:r>
              <a:rPr lang="ru-RU" sz="1600" dirty="0" smtClean="0"/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06690"/>
          </a:xfrm>
        </p:spPr>
        <p:txBody>
          <a:bodyPr>
            <a:prstTxWarp prst="textFadeDown">
              <a:avLst/>
            </a:prstTxWarp>
            <a:normAutofit/>
            <a:scene3d>
              <a:camera prst="perspectiveLef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96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Презентация</a:t>
            </a:r>
            <a:br>
              <a:rPr lang="ru-RU" sz="96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96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проекта</a:t>
            </a:r>
            <a:endParaRPr lang="ru-RU" sz="96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71736" y="1"/>
            <a:ext cx="45005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Показ театра «Теремок» </a:t>
            </a:r>
            <a:endParaRPr lang="ru-RU" sz="28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F:\DCIM\117___01\IMG_38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480"/>
            <a:ext cx="9144000" cy="650083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5984" y="214290"/>
            <a:ext cx="62151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Показ театра «Три поросенка »</a:t>
            </a:r>
            <a:endParaRPr lang="ru-RU" sz="2800" dirty="0"/>
          </a:p>
        </p:txBody>
      </p:sp>
      <p:pic>
        <p:nvPicPr>
          <p:cNvPr id="3074" name="Picture 2" descr="F:\DCIM\117___01\IMG_38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85794"/>
            <a:ext cx="9144000" cy="60722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DCIM\117___01\IMG_38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14612" y="0"/>
            <a:ext cx="50006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Показ театра «Репка »</a:t>
            </a:r>
            <a:endParaRPr lang="ru-RU" sz="2800" dirty="0"/>
          </a:p>
        </p:txBody>
      </p:sp>
      <p:pic>
        <p:nvPicPr>
          <p:cNvPr id="5122" name="Picture 2" descr="F:\DCIM\117___01\IMG_38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00042"/>
            <a:ext cx="9144000" cy="63579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214290"/>
            <a:ext cx="84296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Премьера театра ложек «Зимовье зверей » (для        родителей)</a:t>
            </a:r>
            <a:endParaRPr lang="ru-RU" sz="2400" dirty="0"/>
          </a:p>
        </p:txBody>
      </p:sp>
      <p:pic>
        <p:nvPicPr>
          <p:cNvPr id="1026" name="Picture 2" descr="F:\DCIM\117___01\IMG_38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71546"/>
            <a:ext cx="9144000" cy="578645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plit dir="in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DCIM\117___01\IMG_38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DCIM\117___01\IMG_38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DCIM\117___01\IMG_38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DCIM\117___01\IMG_38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00042"/>
            <a:ext cx="9144000" cy="635795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000232" y="0"/>
            <a:ext cx="60722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7030A0"/>
                </a:solidFill>
              </a:rPr>
              <a:t>Театр  тарелок  «Три медведя »</a:t>
            </a:r>
            <a:endParaRPr lang="ru-RU" sz="28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642910" y="357166"/>
            <a:ext cx="770485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405688" algn="l"/>
              </a:tabLst>
            </a:pPr>
            <a:endParaRPr kumimoji="0" lang="ru-RU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abriola" pitchFamily="82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405688" algn="l"/>
              </a:tabLst>
            </a:pP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405688" algn="l"/>
              </a:tabLst>
            </a:pPr>
            <a:endParaRPr kumimoji="0" lang="ru-RU" b="0" i="1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Segoe Print" pitchFamily="2" charset="0"/>
              <a:cs typeface="Arial" pitchFamily="34" charset="0"/>
            </a:endParaRPr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0" y="45720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405688" algn="l"/>
              </a:tabLst>
            </a:pPr>
            <a:endParaRPr kumimoji="0" lang="ru-RU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0" y="0"/>
            <a:ext cx="9220922" cy="417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300" b="1" i="0" u="sng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3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                                       </a:t>
            </a:r>
            <a:r>
              <a:rPr kumimoji="0" lang="ru-RU" b="1" i="0" u="sng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Предполагаемые результаты.</a:t>
            </a: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    </a:t>
            </a: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</a:t>
            </a:r>
            <a:r>
              <a:rPr kumimoji="0" lang="ru-RU" sz="13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Задействовать детей  группы в проекте;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     - Познакомить детей с  историей  театра, его видами,   способами изготовления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и обыгрывания;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Приобретение и изготовление атрибутов и реквизита для театрализованных  игр;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       - В результате создания творческой группы из родителей и воспитателей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повысится компетентность в</a:t>
            </a:r>
            <a:r>
              <a:rPr kumimoji="0" lang="ru-RU" b="0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вопросах воспитания,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ru-RU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Коммуникативный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– возможность понимать речь других, грамматически правильно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строить свою речь;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-Социальный – в выборе места партнера для совместной деятельности, умение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устанавливать и поддерживать </a:t>
            </a:r>
            <a:r>
              <a:rPr kumimoji="0" lang="ru-RU" b="0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отношения с разными людьми, анализировать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действия и поступки, включаться в разговор, выбирать стиль общения;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-Информационный– в обращении к различным источникам информации при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обсуждении темы, способов действия;</a:t>
            </a: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DCIM\117___01\IMG_38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480"/>
            <a:ext cx="9144000" cy="628652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643042" y="0"/>
            <a:ext cx="66437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7030A0"/>
                </a:solidFill>
              </a:rPr>
              <a:t>Пальчиковый театр «Курочка Ряба»</a:t>
            </a:r>
            <a:endParaRPr lang="ru-RU" sz="28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DCIM\117___01\IMG_38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00042"/>
            <a:ext cx="9144000" cy="635795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571736" y="0"/>
            <a:ext cx="52864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7030A0"/>
                </a:solidFill>
              </a:rPr>
              <a:t>Театр ложек «Моя семья»</a:t>
            </a:r>
            <a:endParaRPr lang="ru-RU" sz="28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DCIM\117___01\IMG_38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DCIM\117___01\IMG_38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480"/>
            <a:ext cx="9144000" cy="628652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143108" y="0"/>
            <a:ext cx="53578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7030A0"/>
                </a:solidFill>
              </a:rPr>
              <a:t>ПЛАСТИЛИНОВЫЙ ТЕАТР »ТРИ ПОРОСЕНКА»</a:t>
            </a:r>
            <a:endParaRPr lang="ru-RU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5786" y="3244334"/>
            <a:ext cx="101565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dirty="0" smtClean="0">
                <a:solidFill>
                  <a:srgbClr val="FFFF00"/>
                </a:solidFill>
              </a:rPr>
              <a:t>Спасибо за внимание!</a:t>
            </a:r>
            <a:r>
              <a:rPr lang="ru-RU" sz="5400" dirty="0" smtClean="0">
                <a:solidFill>
                  <a:srgbClr val="FF0000"/>
                </a:solidFill>
                <a:sym typeface="Wingdings" pitchFamily="2" charset="2"/>
              </a:rPr>
              <a:t></a:t>
            </a:r>
            <a:endParaRPr lang="ru-RU" sz="54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251520" y="188640"/>
            <a:ext cx="8732030" cy="7355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200" b="1" dirty="0" smtClean="0">
                <a:solidFill>
                  <a:srgbClr val="7030A0"/>
                </a:solidFill>
                <a:latin typeface="Segoe Print" pitchFamily="2" charset="0"/>
                <a:cs typeface="Times New Roman" pitchFamily="18" charset="0"/>
              </a:rPr>
              <a:t>                      </a:t>
            </a:r>
            <a:r>
              <a:rPr lang="ru-RU" b="1" u="sng" dirty="0" smtClean="0"/>
              <a:t>Ход реализации проекта  «Театр в чемодане»</a:t>
            </a:r>
            <a:endParaRPr lang="ru-RU" dirty="0" smtClean="0"/>
          </a:p>
          <a:p>
            <a:r>
              <a:rPr lang="ru-RU" b="1" dirty="0" smtClean="0"/>
              <a:t>Блоки работы по проекту:</a:t>
            </a:r>
            <a:endParaRPr lang="ru-RU" dirty="0" smtClean="0"/>
          </a:p>
          <a:p>
            <a:r>
              <a:rPr lang="ru-RU" dirty="0" smtClean="0"/>
              <a:t>-</a:t>
            </a:r>
            <a:r>
              <a:rPr lang="ru-RU" b="1" dirty="0" smtClean="0"/>
              <a:t>Взрослые</a:t>
            </a:r>
            <a:endParaRPr lang="ru-RU" dirty="0" smtClean="0"/>
          </a:p>
          <a:p>
            <a:r>
              <a:rPr lang="ru-RU" b="1" dirty="0" smtClean="0"/>
              <a:t>-Дети</a:t>
            </a:r>
            <a:endParaRPr lang="ru-RU" dirty="0" smtClean="0"/>
          </a:p>
          <a:p>
            <a:r>
              <a:rPr lang="ru-RU" b="1" dirty="0" smtClean="0"/>
              <a:t>-Развивающая среда</a:t>
            </a:r>
            <a:endParaRPr lang="ru-RU" dirty="0" smtClean="0"/>
          </a:p>
          <a:p>
            <a:r>
              <a:rPr lang="ru-RU" b="1" dirty="0" smtClean="0"/>
              <a:t>Взрослые</a:t>
            </a:r>
            <a:endParaRPr lang="ru-RU" dirty="0" smtClean="0"/>
          </a:p>
          <a:p>
            <a:r>
              <a:rPr lang="ru-RU" dirty="0" smtClean="0"/>
              <a:t>-Наглядная информация для родителей: консультации «Театр дома» «История театра»</a:t>
            </a:r>
          </a:p>
          <a:p>
            <a:r>
              <a:rPr lang="ru-RU" dirty="0" smtClean="0"/>
              <a:t>      -Выставка – презентация  разных видов театра «Поиграйте с нами!»</a:t>
            </a:r>
          </a:p>
          <a:p>
            <a:r>
              <a:rPr lang="ru-RU" dirty="0" smtClean="0"/>
              <a:t>   (рассматривание театров, варианты их изготовления, </a:t>
            </a:r>
            <a:r>
              <a:rPr lang="ru-RU" dirty="0" err="1" smtClean="0"/>
              <a:t>кукловождения</a:t>
            </a:r>
            <a:r>
              <a:rPr lang="ru-RU" dirty="0" smtClean="0"/>
              <a:t>).</a:t>
            </a:r>
          </a:p>
          <a:p>
            <a:r>
              <a:rPr lang="ru-RU" dirty="0" smtClean="0"/>
              <a:t>-Пополнение в группу новых видов театра.</a:t>
            </a:r>
          </a:p>
          <a:p>
            <a:r>
              <a:rPr lang="ru-RU" dirty="0" smtClean="0"/>
              <a:t>- Выставка книг «Моя любимая сказка»</a:t>
            </a:r>
          </a:p>
          <a:p>
            <a:pPr lvl="0"/>
            <a:r>
              <a:rPr lang="ru-RU" b="1" dirty="0" smtClean="0"/>
              <a:t>Дети</a:t>
            </a:r>
            <a:endParaRPr lang="ru-RU" dirty="0" smtClean="0"/>
          </a:p>
          <a:p>
            <a:r>
              <a:rPr lang="ru-RU" dirty="0" smtClean="0"/>
              <a:t>-Рассказ воспитателя «Что такое театр».</a:t>
            </a:r>
          </a:p>
          <a:p>
            <a:r>
              <a:rPr lang="ru-RU" dirty="0" smtClean="0"/>
              <a:t>-Рассматривание: 1. Открыток с разными видами театра: оперный, балетный, драматический, кукольный. 2. Театральных афиш, билетов.</a:t>
            </a:r>
          </a:p>
          <a:p>
            <a:r>
              <a:rPr lang="ru-RU" dirty="0" smtClean="0"/>
              <a:t>-Изготовление театральных билетов</a:t>
            </a:r>
          </a:p>
          <a:p>
            <a:r>
              <a:rPr lang="ru-RU" dirty="0" smtClean="0"/>
              <a:t>-Знакомство с новыми типами кукольного театра: демонстрация различных типов кукольного театра (настольный, баночный, платковый, театр ложек ,театр тарелок. Киндер- сюрприз. пальчиковый)</a:t>
            </a:r>
          </a:p>
          <a:p>
            <a:pPr>
              <a:buFontTx/>
              <a:buChar char="-"/>
            </a:pPr>
            <a:r>
              <a:rPr lang="ru-RU" dirty="0" smtClean="0"/>
              <a:t>Репетиции спектакля для родителей «Маша и медведь», «Три поросенка», «Зимовье зверей»; «Теремок»</a:t>
            </a:r>
          </a:p>
          <a:p>
            <a:r>
              <a:rPr lang="ru-RU" dirty="0" smtClean="0"/>
              <a:t>  -«Самостоятельная театрализованная деятельность детей в детском саду»;</a:t>
            </a:r>
          </a:p>
          <a:p>
            <a:endParaRPr lang="ru-RU" dirty="0" smtClean="0"/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>
                <a:tab pos="8085138" algn="l"/>
              </a:tabLst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0" y="0"/>
            <a:ext cx="9105378" cy="475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sz="13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lang="ru-RU" sz="1600" dirty="0" smtClean="0">
              <a:solidFill>
                <a:srgbClr val="7030A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Беседа: «Театральный словарь» знакомство с театральными терминами (актёр, суфлёр,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режиссёр, сцена, декорации, занавес, антракт и т.д.)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-Артикуляционная гимнастика;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-Игры со скороговорками;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-игра «угадай жест»;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>
                <a:tab pos="457200" algn="l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показ  театрализованных  спектаклей  для  младших групп силами детей старшего возраста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>
                <a:tab pos="457200" algn="l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 и педагогов;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>
                <a:tab pos="457200" algn="l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просмотр видео;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>
                <a:tab pos="457200" algn="l"/>
              </a:tabLst>
            </a:pPr>
            <a:r>
              <a:rPr lang="ru-RU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Рассказ по </a:t>
            </a:r>
            <a:r>
              <a:rPr lang="ru-RU" sz="16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мнемотаблице</a:t>
            </a:r>
            <a:endParaRPr kumimoji="0" lang="ru-RU" sz="16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Развивающая среда</a:t>
            </a:r>
            <a:endParaRPr kumimoji="0" lang="ru-RU" sz="16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>
                <a:tab pos="457200" algn="l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разработка  картотеки и  тематики художественной литературы с учетом возрастных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особенностей детей для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занятий познавательного цикла;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проектирование  театральных зон с учетом интересов детей и педагогов,  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- изготовление с  родителями,  детьми,  педагогами  сказочных игрушек,  рисование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 пригласительных билетов, театральных и сказочных персонажей;</a:t>
            </a:r>
            <a:endParaRPr kumimoji="0" lang="ru-RU" sz="1600" b="0" i="0" u="none" strike="noStrike" cap="none" normalizeH="0" baseline="0" dirty="0" smtClean="0">
              <a:ln>
                <a:noFill/>
              </a:ln>
              <a:effectLst/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- 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выставка художественной литературы на тему: «В гостях у сказки».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88582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- Использование разных видов театрализованной деятельности для развития творческой личности;  </a:t>
            </a:r>
            <a:endParaRPr lang="ru-RU" dirty="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19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5786" y="875091"/>
            <a:ext cx="7643834" cy="57328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71604" y="357166"/>
            <a:ext cx="5072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E73172"/>
                </a:solidFill>
              </a:rPr>
              <a:t>«Герои любимых сказок»</a:t>
            </a:r>
            <a:endParaRPr lang="ru-RU" sz="2800" dirty="0">
              <a:solidFill>
                <a:srgbClr val="E73172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19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1155</TotalTime>
  <Words>279</Words>
  <Application>Microsoft Office PowerPoint</Application>
  <PresentationFormat>Экран (4:3)</PresentationFormat>
  <Paragraphs>189</Paragraphs>
  <Slides>54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55" baseType="lpstr">
      <vt:lpstr>Поток</vt:lpstr>
      <vt:lpstr>Муниципальное автономное дошкольное образовательное учреждение города Новосибирска « Детский  сад №373 комбинированного вида «Скворушка» Дьячкова Ольга Борисовна  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Герб города Новосибирска (придумывание и изготовление совместно с родителями)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Презентация проекта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Дьячкова Юлия Игоревна 28.05.1993</dc:title>
  <dc:creator>Юлия</dc:creator>
  <cp:lastModifiedBy>Юлия</cp:lastModifiedBy>
  <cp:revision>151</cp:revision>
  <dcterms:created xsi:type="dcterms:W3CDTF">2012-05-19T11:18:33Z</dcterms:created>
  <dcterms:modified xsi:type="dcterms:W3CDTF">2020-05-06T09:51:32Z</dcterms:modified>
</cp:coreProperties>
</file>